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m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mn" altLang="ko-KR" b="1">
                <a:solidFill>
                  <a:schemeClr val="tx1">
                    <a:lumMod val="50000"/>
                    <a:lumOff val="50000"/>
                  </a:schemeClr>
                </a:solidFill>
              </a:rPr>
              <a:t>№16</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The</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Үг</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-ийн</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Бурхан</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mn" altLang="ko-KR" sz="4000"/>
              <a:t>Бурхан Мосег дуудсан</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n" altLang="ko-KR" sz="3200">
                <a:solidFill>
                  <a:schemeClr val="tx1">
                    <a:lumMod val="65000"/>
                    <a:lumOff val="35000"/>
                  </a:schemeClr>
                </a:solidFill>
              </a:rPr>
              <a:t>Мосе Бурханы дуу хоолойг сонсохдоо юу харсан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сайхан усан үзмийн мод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үүл ба аянга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шатаж буй бут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хуваагдсан тэнгис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mn" altLang="en-US" sz="2800">
                <a:solidFill>
                  <a:srgbClr val="FF0000"/>
                </a:solidFill>
              </a:rPr>
              <a:t>③ </a:t>
            </a:r>
            <a:r xmlns:a="http://schemas.openxmlformats.org/drawingml/2006/main">
              <a:rPr lang="mn" altLang="ko-KR" sz="2800">
                <a:solidFill>
                  <a:srgbClr val="FF0000"/>
                </a:solidFill>
              </a:rPr>
              <a:t>шатаж буй бут</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 25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400"/>
              <a:t>Гидеон ба түүний 300 хүн</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a:t>
            </a:r>
            <a:r xmlns:a="http://schemas.openxmlformats.org/drawingml/2006/main">
              <a:rPr lang="mn" altLang="en-US" sz="4000">
                <a:solidFill>
                  <a:srgbClr val="FF0000"/>
                </a:solidFill>
              </a:rPr>
              <a:t> </a:t>
            </a:r>
            <a:r xmlns:a="http://schemas.openxmlformats.org/drawingml/2006/main">
              <a:rPr lang="mn" altLang="ko-KR" sz="4000">
                <a:solidFill>
                  <a:srgbClr val="FF0000"/>
                </a:solidFill>
              </a:rPr>
              <a:t>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t>ЭЗЭНий тэнгэр элч Гидеонд үзэгдэхэд тэрээр —Хүчирхэг дайчин, ЭЗЭН чамтай хамт байна гэв.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Шүүгчид</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600">
                <a:solidFill>
                  <a:schemeClr val="tx1">
                    <a:lumMod val="65000"/>
                    <a:lumOff val="35000"/>
                  </a:schemeClr>
                </a:solidFill>
              </a:rPr>
              <a:t>ЭЗЭНий тэнгэр элч Гидеонд үзэгдэж, "Хүчирхэг дайчин, Бурхан чамтай хамт байна" гэж хэлэв. Бурхан түүнд шүүдэр, ноосоор дамжуулан баталгаа өгсөн.</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өөрийг нь дуудсан гэдэгт итгэлтэй байхдаа тэрээр израильчуудын шүтдэг байсан Баал болон түүний тахилын ширээг нураажээ.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Гидеонд Мидианчуудыг ялах дайчдыг сонго гэж хэлэв. Бурханы зааврын дагуу зөвхөн 300 хүнийг сонгосон.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түүнд тэднийг довтлох гайхалтай төлөвлөгөө өгсөн. Бурхан тэдэнд бүрээ, дотор нь бамбар бүхий хоосон лонхтой байхыг зөвшөөрөв.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Гидеон болон түүний 300 хүн шөнийн цагаар Бурханы тэдэнд өгсөн төлөвлөгөөг хэрэгжүүлэв. Тэд мидианчуудын эсрэг дайнд ялав.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solidFill>
                  <a:schemeClr val="tx1">
                    <a:lumMod val="65000"/>
                    <a:lumOff val="35000"/>
                  </a:schemeClr>
                </a:solidFill>
              </a:rPr>
              <a:t>Гидеон болон түүний 300 хүн зөвхөн Бурханы тушаалыг дагаснаар олон тооны мидианчуудын эсрэг дайнд ялсан.</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Миний амьдралд ялалт байгуулах нууц бол Бурханд дуулгавартай байх явдал юм.</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Тэр бол ердөө 300 хүнтэй дайсны олон хүчийг ялж чадах Төгс Хүчит Бурхан юм.</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Гидеон болон түүний 300 цэрэг дайснаа дарахын тулд алийг нь ашиглаагүй вэ?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лонхтой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сэлэм</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бамбар</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бүрээ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② </a:t>
            </a:r>
            <a:r xmlns:a="http://schemas.openxmlformats.org/drawingml/2006/main">
              <a:rPr lang="mn" altLang="ko-KR" sz="2800">
                <a:solidFill>
                  <a:srgbClr val="FF0000"/>
                </a:solidFill>
              </a:rPr>
              <a:t>сэлэм</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ЭЗЭН түүнийг харахаар очсоныг хараад, Бурхан түүнийг дуудав</a:t>
            </a:r>
          </a:p>
          <a:p>
            <a:r xmlns:a="http://schemas.openxmlformats.org/drawingml/2006/main">
              <a:rPr lang="mn" altLang="ko-KR" sz="3600">
                <a:solidFill>
                  <a:schemeClr val="tx1">
                    <a:lumMod val="65000"/>
                    <a:lumOff val="35000"/>
                  </a:schemeClr>
                </a:solidFill>
              </a:rPr>
              <a:t>бутны дотроос,</a:t>
            </a:r>
          </a:p>
          <a:p>
            <a:r xmlns:a="http://schemas.openxmlformats.org/drawingml/2006/main">
              <a:rPr lang="mn" altLang="ko-KR" sz="3600">
                <a:solidFill>
                  <a:schemeClr val="tx1">
                    <a:lumMod val="65000"/>
                    <a:lumOff val="35000"/>
                  </a:schemeClr>
                </a:solidFill>
              </a:rPr>
              <a:t>"Мосе! Мосе!" Тэгээд Мосе "Би энд байна" гэж хэлэв.</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a:t>
            </a:r>
            <a:r xmlns:a="http://schemas.openxmlformats.org/drawingml/2006/main">
              <a:rPr lang="mn" altLang="en-US" sz="4000">
                <a:solidFill>
                  <a:srgbClr val="FF0000"/>
                </a:solidFill>
              </a:rPr>
              <a:t> </a:t>
            </a:r>
            <a:r xmlns:a="http://schemas.openxmlformats.org/drawingml/2006/main">
              <a:rPr lang="mn" altLang="ko-KR" sz="4000">
                <a:solidFill>
                  <a:srgbClr val="FF0000"/>
                </a:solidFill>
              </a:rPr>
              <a:t>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t>ЭЗЭНий тэнгэр элч Гидеонд үзэгдэхэд тэрээр —Хүчирхэг дайчин, ЭЗЭН чамтай хамт байна гэв.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Шүүгчид</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mn" altLang="ko-KR" b="1">
                <a:solidFill>
                  <a:schemeClr val="tx1">
                    <a:lumMod val="50000"/>
                    <a:lumOff val="50000"/>
                  </a:schemeClr>
                </a:solidFill>
              </a:rPr>
              <a:t>№26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mn" altLang="ko-KR" sz="4000"/>
              <a:t>Самсон, Хүчтэй дайчин.</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Тэр эмэгтэй хүү төрүүлж Самсон гэж нэрлэв. Тэр өсөж, ЭЗЭН түүнийг ерөөж,</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n" altLang="ko-KR" sz="2800">
                <a:solidFill>
                  <a:schemeClr val="tx1">
                    <a:lumMod val="65000"/>
                    <a:lumOff val="35000"/>
                  </a:schemeClr>
                </a:solidFill>
              </a:rPr>
              <a:t>Шүүгчид</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mn" altLang="ko-KR" sz="2500">
                <a:solidFill>
                  <a:schemeClr val="tx1">
                    <a:lumMod val="65000"/>
                    <a:lumOff val="35000"/>
                  </a:schemeClr>
                </a:solidFill>
              </a:rPr>
              <a:t>Израилийн удирдагчдын дунд Самсон хэмээх удирдагч байв. Тэр төрсөн цагаасаа л Бурханд зориулагдах ёстой хүн байсан.</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mn" altLang="ko-KR" sz="2400">
                <a:solidFill>
                  <a:schemeClr val="tx1">
                    <a:lumMod val="65000"/>
                    <a:lumOff val="35000"/>
                  </a:schemeClr>
                </a:solidFill>
              </a:rPr>
              <a:t>Самсон маш хүчтэй дайчин байсан. Самсоны улмаас филистчүүд болон тэднийг дарангуйлж байсан бусад улсууд израильчуудыг дарж чадахгүй байв.</a:t>
            </a:r>
            <a:r xmlns:a="http://schemas.openxmlformats.org/drawingml/2006/main">
              <a:rPr lang="mn" altLang="en-US" sz="2400">
                <a:solidFill>
                  <a:schemeClr val="tx1">
                    <a:lumMod val="65000"/>
                    <a:lumOff val="35000"/>
                  </a:schemeClr>
                </a:solidFill>
              </a:rPr>
              <a:t> </a:t>
            </a:r>
            <a:r xmlns:a="http://schemas.openxmlformats.org/drawingml/2006/main">
              <a:rPr lang="mn" altLang="ko-KR" sz="2400">
                <a:solidFill>
                  <a:schemeClr val="tx1">
                    <a:lumMod val="65000"/>
                    <a:lumOff val="35000"/>
                  </a:schemeClr>
                </a:solidFill>
              </a:rPr>
              <a:t>ямар ч илүү.</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mn" altLang="ko-KR" sz="2400">
                <a:solidFill>
                  <a:schemeClr val="tx1">
                    <a:lumMod val="65000"/>
                    <a:lumOff val="35000"/>
                  </a:schemeClr>
                </a:solidFill>
              </a:rPr>
              <a:t>Түүний хүч чадал үснээс нь ирсэн. Гэвч түүний үсийг хууран мэхэлсэн. Тиймээс тэр хүчээ алджээ.</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n" altLang="ko-KR" sz="2500">
                <a:solidFill>
                  <a:schemeClr val="tx1">
                    <a:lumMod val="65000"/>
                    <a:lumOff val="35000"/>
                  </a:schemeClr>
                </a:solidFill>
              </a:rPr>
              <a:t>Самсоныг барьж аваад дайсанд шоолон инээв. Бардам зангаасаа болж хууртсандаа харамсаж байв.</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n" altLang="ko-KR" sz="2500">
                <a:solidFill>
                  <a:schemeClr val="tx1">
                    <a:lumMod val="65000"/>
                    <a:lumOff val="35000"/>
                  </a:schemeClr>
                </a:solidFill>
              </a:rPr>
              <a:t>Самсон эцэст нь түүнийг дахин хүчирхэгжүүлэхийг Бурханд залбирав. Бурхан түүний залбиралд хариулж, эцэст нь түүнд хүч өгсөн.</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mn" altLang="ko-KR" sz="3200">
                <a:solidFill>
                  <a:schemeClr val="tx1">
                    <a:lumMod val="65000"/>
                    <a:lumOff val="35000"/>
                  </a:schemeClr>
                </a:solidFill>
              </a:rPr>
              <a:t>Самсон бол Бурханаас онцгой ач ивээл, дуудлага авсан хүн байв.</a:t>
            </a:r>
            <a:r xmlns:a="http://schemas.openxmlformats.org/drawingml/2006/main">
              <a:rPr lang="mn"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Гэвч түүний бардам зангаас болж</a:t>
            </a:r>
          </a:p>
          <a:p>
            <a:pPr xmlns:a="http://schemas.openxmlformats.org/drawingml/2006/main" algn="ctr"/>
            <a:r xmlns:a="http://schemas.openxmlformats.org/drawingml/2006/main">
              <a:rPr lang="mn" altLang="ko-KR" sz="3200">
                <a:solidFill>
                  <a:schemeClr val="tx1">
                    <a:lumMod val="65000"/>
                    <a:lumOff val="35000"/>
                  </a:schemeClr>
                </a:solidFill>
              </a:rPr>
              <a:t>тэр бүгдийг нь алдсан.</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Бид ч бас Бурханы нигүүлсэл, номлолыг хүлээн авсан Бурханы хайртай хүүхдүүд юм.</a:t>
            </a:r>
            <a:r xmlns:a="http://schemas.openxmlformats.org/drawingml/2006/main">
              <a:rPr lang="mn"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Тиймээс бид Бурханы Үгийн өмнө даруу байх ёстой.</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Бурхан бидний нухацтай, үнэн залбирлыг сонсож, хариулдаг</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Үгүй</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17</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The</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Үг</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-ийн</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Бурхан</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400"/>
              <a:t>Арван гамшиг</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Самсоны хүч хаанаас ирсэн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үс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гар</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хөл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нүд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mn" altLang="en-US" sz="2800">
                <a:solidFill>
                  <a:srgbClr val="FF0000"/>
                </a:solidFill>
              </a:rPr>
              <a:t>① </a:t>
            </a:r>
            <a:r xmlns:a="http://schemas.openxmlformats.org/drawingml/2006/main">
              <a:rPr lang="mn" altLang="ko-KR" sz="2800">
                <a:solidFill>
                  <a:srgbClr val="FF0000"/>
                </a:solidFill>
              </a:rPr>
              <a:t>үс</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Тэр эмэгтэй хүү төрүүлж Самсон гэж нэрлэв. Тэр өсөж, ЭЗЭН түүнийг ерөөж,</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n" altLang="ko-KR" sz="2800">
                <a:solidFill>
                  <a:schemeClr val="tx1">
                    <a:lumMod val="65000"/>
                    <a:lumOff val="35000"/>
                  </a:schemeClr>
                </a:solidFill>
              </a:rPr>
              <a:t>Шүүгчид</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 27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t>Рут, эрхэмсэг зан чанартай эмэгтэй</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bg1">
                    <a:lumMod val="50000"/>
                  </a:schemeClr>
                </a:solidFill>
              </a:rPr>
              <a:t>Чиний ард түмэн миний ард түмэн, чиний Бурхан миний Бурхан байх болно.</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Рут</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Еврей эмэгтэй Наоми харь үндэстнүүдтэй гэрлэсэн хоёр хүүтэй байв. Гэвч хоёр хүү нь нас баржээ. Ингээд хоёр бэлэвсэн бэртэйгээ үлдэв.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Наоми Иуда дахь гэр лүүгээ буцахаар шийдэв. Тэр хоёр бэрээ гэртээ харь гэж хэлсэн. Гэвч хоёр дахь бэр нь төрөлх хот руугаа буцаж ирээгүй, харин хадам ээжийгээ дагаж Иудад амьдрахаар болжээ.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Наомитэй хамт амьдрахын тулд Рут үр тарианы үлдэгдлийг түүж, гэр бүлээ авч явах нөхөргүй байсан.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Тэр Боазын талбайгаас үлдсэн үр тариа түүж ирэв. Боаз түүнийг эрхэмсэг эмэгтэй гэж бодоод Руттай гэрлэжээ.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400">
                <a:solidFill>
                  <a:schemeClr val="tx1">
                    <a:lumMod val="65000"/>
                    <a:lumOff val="35000"/>
                  </a:schemeClr>
                </a:solidFill>
              </a:rPr>
              <a:t>Боаз Рут, Наоми хоёрыг гэр бүлээрээ хүлээн авч, аз жаргалтай амьдарсан. Ирээдүйд Давид хаан, Есүс хоёр Боаз, Рут хоёрын удмаас ирсэн.</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solidFill>
                  <a:schemeClr val="tx1">
                    <a:lumMod val="65000"/>
                    <a:lumOff val="35000"/>
                  </a:schemeClr>
                </a:solidFill>
              </a:rPr>
              <a:t>Рут харь үндэстэн байсан. Тэр сайн, үнэнч эмэгтэй, хадам ээждээ сайн үйлчилдэг байсан.</a:t>
            </a:r>
          </a:p>
          <a:p>
            <a:pPr xmlns:a="http://schemas.openxmlformats.org/drawingml/2006/main" algn="ctr"/>
            <a:r xmlns:a="http://schemas.openxmlformats.org/drawingml/2006/main">
              <a:rPr lang="mn" altLang="ko-KR" sz="3600">
                <a:solidFill>
                  <a:schemeClr val="tx1">
                    <a:lumMod val="65000"/>
                    <a:lumOff val="35000"/>
                  </a:schemeClr>
                </a:solidFill>
              </a:rPr>
              <a:t>Тиймээс тэр адислагдсан.</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Бид ч гэсэн хөршдөө туслах ёстой</a:t>
            </a:r>
          </a:p>
          <a:p>
            <a:pPr xmlns:a="http://schemas.openxmlformats.org/drawingml/2006/main" algn="ctr"/>
            <a:r xmlns:a="http://schemas.openxmlformats.org/drawingml/2006/main">
              <a:rPr lang="mn" altLang="ko-KR" sz="3600">
                <a:solidFill>
                  <a:schemeClr val="tx1">
                    <a:lumMod val="65000"/>
                    <a:lumOff val="35000"/>
                  </a:schemeClr>
                </a:solidFill>
              </a:rPr>
              <a:t>мөн Бурханд мөргө</a:t>
            </a:r>
          </a:p>
          <a:p>
            <a:pPr xmlns:a="http://schemas.openxmlformats.org/drawingml/2006/main" algn="ctr"/>
            <a:r xmlns:a="http://schemas.openxmlformats.org/drawingml/2006/main">
              <a:rPr lang="mn" altLang="ko-KR" sz="3600">
                <a:solidFill>
                  <a:schemeClr val="tx1">
                    <a:lumMod val="65000"/>
                    <a:lumOff val="35000"/>
                  </a:schemeClr>
                </a:solidFill>
              </a:rPr>
              <a:t>сайхан, чин сэтгэлээсээ.</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n" altLang="ko-KR" sz="3600">
                <a:solidFill>
                  <a:schemeClr val="tx1">
                    <a:lumMod val="65000"/>
                    <a:lumOff val="35000"/>
                  </a:schemeClr>
                </a:solidFill>
              </a:rPr>
              <a:t>Би Египетийн эсрэг гараа сунгаж, израильчуудыг тэндээс гаргах үед египетчүүд Намайг ЭЗЭН гэдгийг мэдэх болно.</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гадаад төрхийг хардаггүй, харин зүрх сэтгэлийг хардаг.</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Наоми яагаад Моабаас Иуда руу буцаж ирсэн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тэр өвчтэй болсон учраас..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Учир нь нөхөр нь нас барсан..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Учир нь түүний хоёр хүү нас барсан.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Учир нь тэр гэр бүлтэйгээ уулзахыг хүссэн..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③ </a:t>
            </a:r>
            <a:r xmlns:a="http://schemas.openxmlformats.org/drawingml/2006/main">
              <a:rPr lang="mn" altLang="ko-KR" sz="2800">
                <a:solidFill>
                  <a:srgbClr val="FF0000"/>
                </a:solidFill>
              </a:rPr>
              <a:t>Учир нь түүний хоёр хүү нас барсан.</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bg1">
                    <a:lumMod val="50000"/>
                  </a:schemeClr>
                </a:solidFill>
              </a:rPr>
              <a:t>Чиний ард түмэн миний ард түмэн, чиний Бурхан миний Бурхан байх болно.</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Рут</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 28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400"/>
              <a:t>Ханнагийн залбирал</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Хүү Самуел ЭЗЭНд болон хүмүүсийн таалалд нийцэж, бие нь өссөөр байв.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1 Самуел</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Ханна хүүгүй байв. Тиймээс тэр маш их гунигтай байсан тул Бурханд залбирав. "Өө, Бурхан Эцэг минь, хэрэв та надад хүү өгвөл би түүнийг амьдралынх нь туршид өгөх болно."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түүний залбирлыг санаж, Ханнад Самуел хэмээх хүү төрүүлэв.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Ханна өмнө нь залбирч байхдаа хүүгээ сүмд Бурханд мөргөхийг өгсөн.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Самуел сүмд амьдарч, Бурханд мөргөдөг байв. Тэрээр хүмүүс болон Бурханаас маш их нигүүлслийг хүлээн авсан.</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400">
                <a:solidFill>
                  <a:schemeClr val="tx1">
                    <a:lumMod val="65000"/>
                    <a:lumOff val="35000"/>
                  </a:schemeClr>
                </a:solidFill>
              </a:rPr>
              <a:t>Бяцхан Самуел өсөж торниж, бяцхан хүү болжээ. Дараа нь тэр Бурханы дуу хоолойг сонсдог эш үзүүлэгч болсон.</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Мосе Египетийн хаан Фараонд Бурханы зарлигийг хэлэв. "Эзэн ингэж айлдаж байна: Намайг мөргөхийн тулд ард түмнийг минь явуулаач."</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solidFill>
                  <a:schemeClr val="tx1">
                    <a:lumMod val="65000"/>
                    <a:lumOff val="35000"/>
                  </a:schemeClr>
                </a:solidFill>
              </a:rPr>
              <a:t>Бурхан Ханнагийн бүх залбирлыг сонсож, түүнийг санаж, бүрэн хариулсан.</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Бурхан бидний бүх залбирлыг сонсож байна.</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Тиймээс бид залбирах ёстой</a:t>
            </a:r>
          </a:p>
          <a:p>
            <a:pPr xmlns:a="http://schemas.openxmlformats.org/drawingml/2006/main" algn="ctr"/>
            <a:r xmlns:a="http://schemas.openxmlformats.org/drawingml/2006/main">
              <a:rPr lang="mn" altLang="ko-KR" sz="3200">
                <a:solidFill>
                  <a:schemeClr val="tx1">
                    <a:lumMod val="65000"/>
                    <a:lumOff val="35000"/>
                  </a:schemeClr>
                </a:solidFill>
              </a:rPr>
              <a:t>нухацтай, үнэнч шударгаар.</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бидний залбирлыг сонсож, үнэнчээр хариулсан.</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a:t>
            </a:r>
            <a:r xmlns:a="http://schemas.openxmlformats.org/drawingml/2006/main">
              <a:rPr lang="mn" altLang="en-US" sz="4000">
                <a:solidFill>
                  <a:srgbClr val="FF0000"/>
                </a:solidFill>
              </a:rPr>
              <a:t> </a:t>
            </a:r>
            <a:r xmlns:a="http://schemas.openxmlformats.org/drawingml/2006/main">
              <a:rPr lang="mn" altLang="ko-KR" sz="4000">
                <a:solidFill>
                  <a:srgbClr val="FF0000"/>
                </a:solidFill>
              </a:rPr>
              <a:t>Асуулт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Ханна яагаад ийм гунигтай байсан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гэдэс өвдсөний улмаас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мөнгөгүйн улмаас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хүүгүйгээс болж</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Учир нь тэр царай муутай байсан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③ </a:t>
            </a:r>
            <a:r xmlns:a="http://schemas.openxmlformats.org/drawingml/2006/main">
              <a:rPr lang="mn" altLang="ko-KR" sz="2800">
                <a:solidFill>
                  <a:srgbClr val="FF0000"/>
                </a:solidFill>
              </a:rPr>
              <a:t>хүүгүйгээс болж</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Хүү Самуел ЭЗЭНд болон хүмүүсийн таалалд нийцэж, бие нь өссөөр байв.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1 Самуел</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Үгүй</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29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400"/>
              <a:t>Израилийн анхны хаан Саул хаан</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ЭЗЭН "Тэднийг сонсож, тэдэнд хаан өгөөч" гэж хариулав. Дараа нь Самуел Израилийн эрчүүдэд хандан "Хүн бүр хот руугаа буц" гэв.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1 Самуел</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"Бидэнд хаан хэрэгтэй байна!" Израилийн ард түмэн Самуелд хаан өгөхийг гуйв.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"Тэдний гуйснаар би тэдэнд хаан өгөх болно" гэж Бурхан Самуелд хариулав.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Саулыг Самуел руу илгээв. Бурхан Самуелыг Израилийн хаан болгохын тулд толгой дээр нь тос асгахыг зөвшөөрөв.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"Энэ бол бидний удирдагч Саул." Бурхан Саулыг Израилийн удирдагчаар томилсныг Самуел израильчуудад мэдэгдэв.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“Болохгүй ээ! Бурхан гэж хэн бэ? Би бол бурхан" Фараон үүнийг эрс эсэргүүцэв.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400">
                <a:solidFill>
                  <a:schemeClr val="tx1">
                    <a:lumMod val="65000"/>
                    <a:lumOff val="35000"/>
                  </a:schemeClr>
                </a:solidFill>
              </a:rPr>
              <a:t>Эхэндээ Саул Бурханы хүслийг үнэнчээр дуулгавартай дагаснаар израильчуудыг сайн удирдаж байсан. Гэвч ихэмсэг, бардам зангаасаа болж бурхны таалалаас урвасан муу хаан болов.</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solidFill>
                  <a:schemeClr val="tx1">
                    <a:lumMod val="65000"/>
                    <a:lumOff val="35000"/>
                  </a:schemeClr>
                </a:solidFill>
              </a:rPr>
              <a:t>Саул эхлээд даруухан байсан.</a:t>
            </a:r>
          </a:p>
          <a:p>
            <a:pPr xmlns:a="http://schemas.openxmlformats.org/drawingml/2006/main" algn="ctr"/>
            <a:r xmlns:a="http://schemas.openxmlformats.org/drawingml/2006/main">
              <a:rPr lang="mn" altLang="ko-KR" sz="3600">
                <a:solidFill>
                  <a:schemeClr val="tx1">
                    <a:lumMod val="65000"/>
                    <a:lumOff val="35000"/>
                  </a:schemeClr>
                </a:solidFill>
              </a:rPr>
              <a:t>Гэсэн хэдий ч түүнийг хаан болсныхоо дараа</a:t>
            </a:r>
          </a:p>
          <a:p>
            <a:pPr xmlns:a="http://schemas.openxmlformats.org/drawingml/2006/main" algn="ctr"/>
            <a:r xmlns:a="http://schemas.openxmlformats.org/drawingml/2006/main">
              <a:rPr lang="mn" altLang="ko-KR" sz="3600">
                <a:solidFill>
                  <a:schemeClr val="tx1">
                    <a:lumMod val="65000"/>
                    <a:lumOff val="35000"/>
                  </a:schemeClr>
                </a:solidFill>
              </a:rPr>
              <a:t>тэр дахиж Бурханы хүслийг дагасангүй.</a:t>
            </a:r>
          </a:p>
          <a:p>
            <a:pPr xmlns:a="http://schemas.openxmlformats.org/drawingml/2006/main" algn="ctr"/>
            <a:r xmlns:a="http://schemas.openxmlformats.org/drawingml/2006/main">
              <a:rPr lang="mn" altLang="ko-KR" sz="3600">
                <a:solidFill>
                  <a:schemeClr val="tx1">
                    <a:lumMod val="65000"/>
                    <a:lumOff val="35000"/>
                  </a:schemeClr>
                </a:solidFill>
              </a:rPr>
              <a:t>Тэр их зантай, шуналтай болсон.</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Эцэг Бурхан чинь чамайг өргөхөд чи үргэлж даруу байх ёстой.</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даруу хүмүүсийг хайрладаг,</a:t>
            </a:r>
          </a:p>
          <a:p>
            <a:r xmlns:a="http://schemas.openxmlformats.org/drawingml/2006/main">
              <a:rPr lang="mn" altLang="ko-KR" sz="3600">
                <a:solidFill>
                  <a:schemeClr val="tx1">
                    <a:lumMod val="65000"/>
                    <a:lumOff val="35000"/>
                  </a:schemeClr>
                </a:solidFill>
              </a:rPr>
              <a:t>харин бардам зангаа үгүйсгэдэг.</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Израильчууд Самуелаас юу гуйсан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хоол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хаан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Бурханы үг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байшин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② </a:t>
            </a:r>
            <a:r xmlns:a="http://schemas.openxmlformats.org/drawingml/2006/main">
              <a:rPr lang="mn" altLang="ko-KR" sz="2800">
                <a:solidFill>
                  <a:srgbClr val="FF0000"/>
                </a:solidFill>
              </a:rPr>
              <a:t>хаан</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ЭЗЭН "Тэднийг сонсож, тэдэнд хаан өгөөч" гэж хариулав. Дараа нь Самуел Израилийн эрчүүдэд хандан "Хүн бүр хот руугаа буц" гэв.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1 Самуел</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Үгүй</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30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t>Голиатыг хөнөөсөн залуу Давид</a:t>
            </a:r>
            <a:r xmlns:a="http://schemas.openxmlformats.org/drawingml/2006/main">
              <a:rPr lang="mn"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Давид филист хүнд хандан "Чи миний эсрэг илд, жад, жад барин ирж байна, харин би чиний эсэргүүцсэн Израилийн цэргүүдийн Бурхан, Төгс Хүчит ЭЗЭНий нэрээр чиний эсрэг ирж байна.</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1 Самуел</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500">
                <a:solidFill>
                  <a:schemeClr val="tx1">
                    <a:lumMod val="65000"/>
                    <a:lumOff val="35000"/>
                  </a:schemeClr>
                </a:solidFill>
              </a:rPr>
              <a:t>Филистчүүдийн хуаранд Голиат хэмээх аварга цэрэг байжээ. Тэр зодоон үүсгэн Бурханы нэрийг доромжилсон.</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400">
                <a:solidFill>
                  <a:schemeClr val="tx1">
                    <a:lumMod val="65000"/>
                    <a:lumOff val="35000"/>
                  </a:schemeClr>
                </a:solidFill>
              </a:rPr>
              <a:t>Түүнийг айлгаснаас болж хэн ч түүнтэй тулалдаж зүрхэлсэнгүй.</a:t>
            </a:r>
          </a:p>
          <a:p>
            <a:r xmlns:a="http://schemas.openxmlformats.org/drawingml/2006/main">
              <a:rPr lang="mn" altLang="ko-KR" sz="2400">
                <a:solidFill>
                  <a:schemeClr val="tx1">
                    <a:lumMod val="65000"/>
                    <a:lumOff val="35000"/>
                  </a:schemeClr>
                </a:solidFill>
              </a:rPr>
              <a:t>Тэр үед залуу Давид Саул хаанд "Би очиж түүнтэй тулалдах болно" гэж хэлэв.</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надтай хамт байвал би түүнийг ялж чадна."</a:t>
            </a:r>
          </a:p>
          <a:p>
            <a:r xmlns:a="http://schemas.openxmlformats.org/drawingml/2006/main">
              <a:rPr lang="mn" altLang="ko-KR" sz="2800">
                <a:solidFill>
                  <a:schemeClr val="tx1">
                    <a:lumMod val="65000"/>
                    <a:lumOff val="35000"/>
                  </a:schemeClr>
                </a:solidFill>
              </a:rPr>
              <a:t>Давид таван гөлгөр чулуу барин Голиат руу ойртов.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Мосе Бурханд залбирав. "Эзэн минь, одооноос юу хийхээ надад мэдэгдээч."</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500">
                <a:solidFill>
                  <a:schemeClr val="tx1">
                    <a:lumMod val="65000"/>
                    <a:lumOff val="35000"/>
                  </a:schemeClr>
                </a:solidFill>
              </a:rPr>
              <a:t>Давид түүний эсрэг илд, жад барин ирсэн Голиатад хэлэв. "Би чиний эсрэг ЭЗЭН Бурханы нэрээр тулалдаж байна!"</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600">
                <a:solidFill>
                  <a:schemeClr val="tx1">
                    <a:lumMod val="65000"/>
                    <a:lumOff val="35000"/>
                  </a:schemeClr>
                </a:solidFill>
              </a:rPr>
              <a:t>Давид чулуу шидэж, Голиатыг духан дээр нь цохив.</a:t>
            </a:r>
          </a:p>
          <a:p>
            <a:r xmlns:a="http://schemas.openxmlformats.org/drawingml/2006/main">
              <a:rPr lang="mn" altLang="ko-KR" sz="2600">
                <a:solidFill>
                  <a:schemeClr val="tx1">
                    <a:lumMod val="65000"/>
                    <a:lumOff val="35000"/>
                  </a:schemeClr>
                </a:solidFill>
              </a:rPr>
              <a:t>Давид Бурханы тусламжтайгаар энэ тулалдаанд ялалт байгуулсан.</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solidFill>
                  <a:schemeClr val="tx1">
                    <a:lumMod val="65000"/>
                    <a:lumOff val="35000"/>
                  </a:schemeClr>
                </a:solidFill>
              </a:rPr>
              <a:t>Израилийн цэргүүд айж байв</a:t>
            </a:r>
            <a:r xmlns:a="http://schemas.openxmlformats.org/drawingml/2006/main">
              <a:rPr lang="mn" altLang="en-US" sz="3200">
                <a:solidFill>
                  <a:schemeClr val="tx1">
                    <a:lumMod val="65000"/>
                    <a:lumOff val="35000"/>
                  </a:schemeClr>
                </a:solidFill>
              </a:rPr>
              <a:t> </a:t>
            </a:r>
            <a:r xmlns:a="http://schemas.openxmlformats.org/drawingml/2006/main">
              <a:rPr lang="mn" altLang="ko-KR" sz="3200">
                <a:solidFill>
                  <a:schemeClr val="tx1">
                    <a:lumMod val="65000"/>
                    <a:lumOff val="35000"/>
                  </a:schemeClr>
                </a:solidFill>
              </a:rPr>
              <a:t>аварга Голиатын. Тэд түүнээс айж байв.</a:t>
            </a:r>
          </a:p>
          <a:p>
            <a:pPr xmlns:a="http://schemas.openxmlformats.org/drawingml/2006/main" algn="ctr"/>
            <a:r xmlns:a="http://schemas.openxmlformats.org/drawingml/2006/main">
              <a:rPr lang="mn" altLang="ko-KR" sz="3200">
                <a:solidFill>
                  <a:schemeClr val="tx1">
                    <a:lumMod val="65000"/>
                    <a:lumOff val="35000"/>
                  </a:schemeClr>
                </a:solidFill>
              </a:rPr>
              <a:t>Гэсэн хэдий ч Бурханы хамгаалалтад итгэсэн Давид түүний эсрэг зоригтой тулалдаж, түүнийг ялав.</a:t>
            </a:r>
          </a:p>
          <a:p>
            <a:pPr xmlns:a="http://schemas.openxmlformats.org/drawingml/2006/main" algn="ctr"/>
            <a:r xmlns:a="http://schemas.openxmlformats.org/drawingml/2006/main">
              <a:rPr lang="mn" altLang="ko-KR" sz="3200">
                <a:solidFill>
                  <a:schemeClr val="tx1">
                    <a:lumMod val="65000"/>
                    <a:lumOff val="35000"/>
                  </a:schemeClr>
                </a:solidFill>
              </a:rPr>
              <a:t>Бурхан биднийг үргэлж хамгаалдаг гэдэгт бид итгэх ёстой. Бурхан биднийг ямар ч нөхцөлд хамгаална гэдэгт итгэснээр бид зоригтой байж чадна.</a:t>
            </a:r>
          </a:p>
          <a:p>
            <a:pPr xmlns:a="http://schemas.openxmlformats.org/drawingml/2006/main" algn="ctr"/>
            <a:r xmlns:a="http://schemas.openxmlformats.org/drawingml/2006/main">
              <a:rPr lang="mn" altLang="ko-KR" sz="3200">
                <a:solidFill>
                  <a:schemeClr val="tx1">
                    <a:lumMod val="65000"/>
                    <a:lumOff val="35000"/>
                  </a:schemeClr>
                </a:solidFill>
              </a:rPr>
              <a:t>Бурханд итгэх итгэлээс үүдэлтэй эр зориг ямар ч айдсыг даван туулж чадна.</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Түүний төлөө тэмцдэг хүмүүст ялалтыг өгдөг.</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Давид Голиат руу юу шидсэн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сэлэм</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жад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чулуу</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бамбай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③ </a:t>
            </a:r>
            <a:r xmlns:a="http://schemas.openxmlformats.org/drawingml/2006/main">
              <a:rPr lang="mn" altLang="ko-KR" sz="2800">
                <a:solidFill>
                  <a:srgbClr val="FF0000"/>
                </a:solidFill>
              </a:rPr>
              <a:t>чулуу</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Давид филист хүнд хандан "Чи миний эсрэг илд, жад, жад барин ирж байна, харин би чиний эсэргүүцсэн Израилийн цэргүүдийн Бурхан, Төгс Хүчит ЭЗЭНий нэрээр чиний эсрэг ирж байна.</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1 Самуел</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17:45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700">
                <a:solidFill>
                  <a:schemeClr val="tx1">
                    <a:lumMod val="65000"/>
                    <a:lumOff val="35000"/>
                  </a:schemeClr>
                </a:solidFill>
              </a:rPr>
              <a:t>Бурхан Египетийн бүх газар нутагт арван гамшгийг буулгав. Египетийн ард түмэн болон Фараон хэн нь жинхэнэ Бурхан болохыг мэддэг болсон.</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"Мосе, яг одоо бүх израильчуудтайгаа Египетээс гар." Фараонд тэднийг явуулахаас өөр арга байсангүй.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solidFill>
                  <a:schemeClr val="tx1">
                    <a:lumMod val="65000"/>
                    <a:lumOff val="35000"/>
                  </a:schemeClr>
                </a:solidFill>
              </a:rPr>
              <a:t>Фараон өөрийгөө Бурханыг үл тоомсорлодог хамгийн хүчтэй нь гэж бодсон.</a:t>
            </a:r>
            <a:r xmlns:a="http://schemas.openxmlformats.org/drawingml/2006/main">
              <a:rPr lang="mn"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Тиймээс тэр том гамшигт өртөх ёстой байв.</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Бурхан бол бид биш, Төгс Хүчит Бурхан гэдгийг бид хүлээн зөвшөөрөх ёстой.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ЭЗЭН түүнийг харахаар очсоныг хараад, Бурхан түүнийг дуудав</a:t>
            </a:r>
          </a:p>
          <a:p>
            <a:r xmlns:a="http://schemas.openxmlformats.org/drawingml/2006/main">
              <a:rPr lang="mn" altLang="ko-KR" sz="3600">
                <a:solidFill>
                  <a:schemeClr val="tx1">
                    <a:lumMod val="65000"/>
                    <a:lumOff val="35000"/>
                  </a:schemeClr>
                </a:solidFill>
              </a:rPr>
              <a:t>бутны дотроос,</a:t>
            </a:r>
          </a:p>
          <a:p>
            <a:r xmlns:a="http://schemas.openxmlformats.org/drawingml/2006/main">
              <a:rPr lang="mn" altLang="ko-KR" sz="3600">
                <a:solidFill>
                  <a:schemeClr val="tx1">
                    <a:lumMod val="65000"/>
                    <a:lumOff val="35000"/>
                  </a:schemeClr>
                </a:solidFill>
              </a:rPr>
              <a:t>"Мосе! Мосе!" Тэгээд Мосе "Би энд байна" гэж хэлэв.</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бол шүтээн эсвэл бусад хуурамч бурхадаас өөр хэлбэртэй.</a:t>
            </a:r>
          </a:p>
          <a:p>
            <a:r xmlns:a="http://schemas.openxmlformats.org/drawingml/2006/main">
              <a:rPr lang="mn" altLang="ko-KR" sz="3600">
                <a:solidFill>
                  <a:schemeClr val="tx1">
                    <a:lumMod val="65000"/>
                    <a:lumOff val="35000"/>
                  </a:schemeClr>
                </a:solidFill>
              </a:rPr>
              <a:t>Бурхан амьд бөгөөд Өөрийн хүчирхэг хүчээр ажилладаг.</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Египетэд хичнээн их гамшиг учруулсан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тав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долоо</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арван хоёр</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арав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④ </a:t>
            </a:r>
            <a:r xmlns:a="http://schemas.openxmlformats.org/drawingml/2006/main">
              <a:rPr lang="mn" altLang="ko-KR" sz="2800">
                <a:solidFill>
                  <a:srgbClr val="FF0000"/>
                </a:solidFill>
              </a:rPr>
              <a:t>арав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n" altLang="ko-KR" sz="3600">
                <a:solidFill>
                  <a:schemeClr val="tx1">
                    <a:lumMod val="65000"/>
                    <a:lumOff val="35000"/>
                  </a:schemeClr>
                </a:solidFill>
              </a:rPr>
              <a:t>Би Египетийн эсрэг гараа сунгаж, израильчуудыг тэндээс гаргах үед египетчүүд Намайг ЭЗЭН гэдгийг мэдэх болно.</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ҮГҮЙ. 18</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400"/>
              <a:t>Үүлний багана</a:t>
            </a:r>
          </a:p>
          <a:p>
            <a:pPr xmlns:a="http://schemas.openxmlformats.org/drawingml/2006/main" algn="ctr"/>
            <a:r xmlns:a="http://schemas.openxmlformats.org/drawingml/2006/main">
              <a:rPr lang="mn" altLang="ko-KR" sz="4400"/>
              <a:t>болон Галын багана</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Өдөр шөнөгүй явахын тулд ЭЗЭН тэднийг замд нь чиглүүлэхийн тулд үүлэн багана дотор, шөнө нь тэднийг гэрэлтүүлэхийн тулд галын багана дотор явж байв.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 нь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Израилийн ард түмэн Египетэд 430 жил амьдарсан. Тэд 430 жилийн эцэст амласан газар болох Канаан руу буцахаар Египетийг орхисон.</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"Яаж зөв замаар явах вэ?", "Замдаа муу хүмүүстэй таарвал яах вэ?" Тэд маш их санаа зовсон.</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Тэр үед Бурхан тэднийг удирдаж байгаагаа нотлох баримтыг үзүүлсэн. Энэ бол үүлний багана байв.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Шөнө нь галын багана болсон. Ийнхүү Бурхан тэднийг өдөр шөнөгүй удирдан чиглүүлсэн.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400">
                <a:solidFill>
                  <a:schemeClr val="tx1">
                    <a:lumMod val="65000"/>
                    <a:lumOff val="35000"/>
                  </a:schemeClr>
                </a:solidFill>
              </a:rPr>
              <a:t>"Бурхан бидэнтэй хамт байгаа тул бид айхгүй!" Израилийн ард түмэн үүлэн багана, гал баганаар тэднийг удирдан чиглүүлсэн Бурханд талархал илэрхийлэв.</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mn" altLang="ko-KR" sz="2800">
                <a:solidFill>
                  <a:schemeClr val="tx1">
                    <a:lumMod val="65000"/>
                    <a:lumOff val="35000"/>
                  </a:schemeClr>
                </a:solidFill>
              </a:rPr>
              <a:t>Нэгэн өдөр Мосе египет хүн израиль хүнийг зодож байгааг хараад уурлаж, ард түмнийхээ талд орж, египет хүнийг алжээ.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a:t>
            </a:r>
            <a:r xmlns:a="http://schemas.openxmlformats.org/drawingml/2006/main">
              <a:rPr lang="mn" altLang="en-US" sz="4000">
                <a:solidFill>
                  <a:srgbClr val="FF0000"/>
                </a:solidFill>
              </a:rPr>
              <a:t> </a:t>
            </a:r>
            <a:r xmlns:a="http://schemas.openxmlformats.org/drawingml/2006/main">
              <a:rPr lang="mn" altLang="ko-KR" sz="4000">
                <a:solidFill>
                  <a:srgbClr val="FF0000"/>
                </a:solidFill>
              </a:rPr>
              <a:t>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solidFill>
                  <a:schemeClr val="tx1">
                    <a:lumMod val="65000"/>
                    <a:lumOff val="35000"/>
                  </a:schemeClr>
                </a:solidFill>
              </a:rPr>
              <a:t>Олон израиль хүн аюултай цөлийг гатлах үед Бурхан тэднийг үүлэн багана болон галын баганагаар удирдаж, хамгаалж байсныг нотлох баримтыг харуулсан.</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Одоо Бурхан надтай хамт байгаа бөгөөд намайг хамгаалдаг. Бурханд талархъя.</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үргэлж бидэнтэй хамт байдаг.</a:t>
            </a:r>
          </a:p>
          <a:p>
            <a:r xmlns:a="http://schemas.openxmlformats.org/drawingml/2006/main">
              <a:rPr lang="mn" altLang="ko-KR" sz="3600">
                <a:solidFill>
                  <a:schemeClr val="tx1">
                    <a:lumMod val="65000"/>
                    <a:lumOff val="35000"/>
                  </a:schemeClr>
                </a:solidFill>
              </a:rPr>
              <a:t>Тэр биднийг өдөр шөнөгүй хамгаалдаг.</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Израильчуудыг Египетээс явахад Бурхан тэднийг юугаар удирдсан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үүлний багана ба галын багана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шувуу, загас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нар, сар</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нохой, муур</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① </a:t>
            </a:r>
            <a:r xmlns:a="http://schemas.openxmlformats.org/drawingml/2006/main">
              <a:rPr lang="mn" altLang="ko-KR" sz="2800">
                <a:solidFill>
                  <a:srgbClr val="FF0000"/>
                </a:solidFill>
              </a:rPr>
              <a:t>үүлний багана ба галын багана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Өдөр шөнөгүй явахын тулд ЭЗЭН тэднийг замд нь чиглүүлэхийн тулд үүлэн багана дотор, шөнө нь тэднийг гэрэлтүүлэхийн тулд галын багана дотор явж байв.</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 нь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№19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400"/>
              <a:t>Израильчууд хуурай газраар хуваагдсан тэнгис дундуур явж байна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Тэгээд Мосе гараа далай дээгүүр сунгахад, тэр шөнө ЭЗЭН дорнын хүчтэй салхиар далайг эргүүлж, хуурай газар болгов. Ус хуваагдаж,</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14:</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Мосе ба израильчууд Канаан руу явах замдаа Улаан тэнгистэй уулзав.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Египетчүүд израильчуудыг дахин барьж авахаар хөөв.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Дараа нь гайхалтай зүйл болсон! Бурхан Улаан тэнгисийг хувааж, израильчуудыг хуурай газар гатлахыг зөвшөөрөв.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Египетийн цэргүүд тэднийг хөөсөн боловч далай дахин буцаж, Египетийн бүх цэргүүд далайд усанд автжээ. Тэдний нэг нь ч амьд үлдсэнгүй.</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mn" altLang="ko-KR" sz="2800">
                <a:solidFill>
                  <a:schemeClr val="tx1">
                    <a:lumMod val="65000"/>
                    <a:lumOff val="35000"/>
                  </a:schemeClr>
                </a:solidFill>
              </a:rPr>
              <a:t>Фараон үүнийг сонсоод Мосе түүнээс айж, Египетийн ордноос зугтаж, Мидианы цөлд амьдрахаар явав.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Биднийг аварсанд бид Бурханд талархаж байна! Бүх израильчууд баяр хөөртэй дуунуудыг маш их таашаалтайгаар дуулсан.</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solidFill>
                  <a:schemeClr val="tx1">
                    <a:lumMod val="65000"/>
                    <a:lumOff val="35000"/>
                  </a:schemeClr>
                </a:solidFill>
              </a:rPr>
              <a:t>Бурхан израильчуудыг хүнд хэцүү байдлаас аварсан.</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Би бас нүглийн улмаас үхэх нөхцөл байдалд байсан ч Бурхан намайг аврахын тулд Есүсийг илгээсэн!</a:t>
            </a:r>
          </a:p>
          <a:p>
            <a:pPr xmlns:a="http://schemas.openxmlformats.org/drawingml/2006/main" algn="ctr"/>
            <a:r xmlns:a="http://schemas.openxmlformats.org/drawingml/2006/main">
              <a:rPr lang="mn" altLang="ko-KR" sz="3600">
                <a:solidFill>
                  <a:schemeClr val="tx1">
                    <a:lumMod val="65000"/>
                    <a:lumOff val="35000"/>
                  </a:schemeClr>
                </a:solidFill>
              </a:rPr>
              <a:t>Бурхан намайг мөнхийн үхлээс аварсан!</a:t>
            </a:r>
          </a:p>
          <a:p>
            <a:pPr xmlns:a="http://schemas.openxmlformats.org/drawingml/2006/main" algn="ctr"/>
            <a:r xmlns:a="http://schemas.openxmlformats.org/drawingml/2006/main">
              <a:rPr lang="mn" altLang="ko-KR" sz="3600">
                <a:solidFill>
                  <a:schemeClr val="tx1">
                    <a:lumMod val="65000"/>
                    <a:lumOff val="35000"/>
                  </a:schemeClr>
                </a:solidFill>
              </a:rPr>
              <a:t>Өө, Бурхан Аав аа, танд маш их баярлалаа!</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 уу?</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бол гайхамшигтай арга замаар ард түмнээ авардаг бидний аврагч юм.</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Израильчууд Улаан тэнгисийг хэрхэн туулсан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Бурхан тэдэнд том хөлөг илгээв.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Бурхан тэднийг далайн усан дээр алхуул.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Бурхан Улаан тэнгисийг хувааж, тэднийг цааш алхууллаа</a:t>
            </a:r>
          </a:p>
          <a:p>
            <a:r xmlns:a="http://schemas.openxmlformats.org/drawingml/2006/main">
              <a:rPr lang="mn" altLang="ko-KR" sz="2800">
                <a:solidFill>
                  <a:schemeClr val="tx1">
                    <a:lumMod val="65000"/>
                    <a:lumOff val="35000"/>
                  </a:schemeClr>
                </a:solidFill>
              </a:rPr>
              <a:t>хуурай газар.</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Бурхан тэднийг далай дээгүүр нисэхийг зөвшөөрөв.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③ </a:t>
            </a:r>
            <a:r xmlns:a="http://schemas.openxmlformats.org/drawingml/2006/main">
              <a:rPr lang="mn" altLang="ko-KR" sz="2800">
                <a:solidFill>
                  <a:srgbClr val="FF0000"/>
                </a:solidFill>
              </a:rPr>
              <a:t>Бурхан Улаан тэнгисийг хувааж, тэднийг цааш алхууллаа</a:t>
            </a:r>
          </a:p>
          <a:p>
            <a:r xmlns:a="http://schemas.openxmlformats.org/drawingml/2006/main">
              <a:rPr lang="mn" altLang="ko-KR" sz="2800">
                <a:solidFill>
                  <a:srgbClr val="FF0000"/>
                </a:solidFill>
              </a:rPr>
              <a:t>хуурай газар.</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Тэгээд Мосе гараа далай дээгүүр сунгахад, тэр шөнө ЭЗЭН дорнын хүчтэй салхиар далайг эргүүлж, хуурай газар болгов. Ус хуваагдаж,</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14:</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№20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t>Махыг буулгадаг Бурхан</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bg1">
                    <a:lumMod val="50000"/>
                  </a:schemeClr>
                </a:solidFill>
              </a:rPr>
              <a:t>"Би Израилийн хөвгүүдийн гомдоллохыг сонссон. Тэдэнд "Бүрэнхийд та нар мах идэж, өглөө нь та нар талхаар дүүрэх болно. Тэгэхэд та нар Намайг чиний Бурхан ЭЗЭН мөн гэдгийг мэдэх болно" гэж хэл.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Израильчуудад элсэн цөлд хоол хүнс байсангүй. Дараа нь тэд Мосе болон Бурханы эсрэг гомдоллов.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Тэгээд ЭЗЭН Мосед хэлэв. "Би чамд тэнгэрээс хоол буулгах болно."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Өглөө нь цөлийн шалан дээр хяруу шиг нимгэн ширхэгүүд гарч ирэв.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mn" altLang="ko-KR" sz="2800">
                <a:solidFill>
                  <a:schemeClr val="tx1">
                    <a:lumMod val="65000"/>
                    <a:lumOff val="35000"/>
                  </a:schemeClr>
                </a:solidFill>
              </a:rPr>
              <a:t>Мосе 40 жил хонь хариулж, эцэст нь 80 настай болжээ.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Орой нь бөднө шувууд тэдний дээр ирж, унаж, хуаранг бүрхэв. Тэднийг цуглуулж, хоол хийж идэв. Тэд цөлд ч өлсөөгүй.</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600">
                <a:solidFill>
                  <a:schemeClr val="tx1">
                    <a:lumMod val="65000"/>
                    <a:lumOff val="35000"/>
                  </a:schemeClr>
                </a:solidFill>
              </a:rPr>
              <a:t>"Бурхандаа баярлалаа!" Мосе болон Израилийн ард түмэн Бурханы агуу хүчийг гайхшруулсан.</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solidFill>
                  <a:schemeClr val="tx1">
                    <a:lumMod val="65000"/>
                    <a:lumOff val="35000"/>
                  </a:schemeClr>
                </a:solidFill>
              </a:rPr>
              <a:t>Бурхан Өөрийн хүмүүст өдөр тутмын хоол хүнсийг гайхалтай арга замаар, Өөрийн бүх хүч чадлаар хангадаг байсан ч тэдний олж чадаагүй цөлд байсан.</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Бурхан бидний хэрэгцээг Өөрийн гайхамшигт замаар үнэнчээр хангана гэдэгт бид итгэдэг.</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 уу?</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Тэр бол бидний хэрэгцээг урьдчилан мэдэж, Өөрийн гайхалтай арга замаар хангадаг гайхамшигтай Бурхан юм.</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өлсгөлөнд нэрвэгдсэн ард түмэндээ юу өгсөн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Манна ба бөднө шувуу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Талх, сүү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Мах ба ус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Будаа ба шөл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① </a:t>
            </a:r>
            <a:r xmlns:a="http://schemas.openxmlformats.org/drawingml/2006/main">
              <a:rPr lang="mn" altLang="ko-KR" sz="2800">
                <a:solidFill>
                  <a:srgbClr val="FF0000"/>
                </a:solidFill>
              </a:rPr>
              <a:t>Манна ба бөднө шувуу</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bg1">
                    <a:lumMod val="50000"/>
                  </a:schemeClr>
                </a:solidFill>
              </a:rPr>
              <a:t>"Би Израилийн хөвгүүдийн гомдоллохыг сонссон. Тэдэнд "Бүрэнхийд та нар мах идэж, өглөө нь та нар талхаар дүүрэх болно. Тэгэхэд та нар Намайг чиний Бурхан ЭЗЭН мөн гэдгийг мэдэх болно" гэж хэл.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mn" altLang="ko-KR" b="1">
                <a:solidFill>
                  <a:schemeClr val="tx1">
                    <a:lumMod val="50000"/>
                    <a:lumOff val="50000"/>
                  </a:schemeClr>
                </a:solidFill>
              </a:rPr>
              <a:t>Үгүй</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21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mn" altLang="ko-KR" sz="4000"/>
              <a:t>Арван зарлиг</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Мосе тэнд дөчин өдөр, дөчин шөнө ЭЗЭНтэй хамт байж, юу ч идээгүй</a:t>
            </a:r>
          </a:p>
          <a:p>
            <a:r xmlns:a="http://schemas.openxmlformats.org/drawingml/2006/main">
              <a:rPr lang="mn" altLang="ko-KR" sz="3600">
                <a:solidFill>
                  <a:schemeClr val="tx1">
                    <a:lumMod val="65000"/>
                    <a:lumOff val="35000"/>
                  </a:schemeClr>
                </a:solidFill>
              </a:rPr>
              <a:t>талх эсвэл ундны ус. Тэгээд тэр хавтангууд дээр гэрээний үгс буюу Арван зарлигийг бичив.</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 нь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mn" altLang="ko-KR" sz="2800">
                <a:solidFill>
                  <a:schemeClr val="tx1">
                    <a:lumMod val="65000"/>
                    <a:lumOff val="35000"/>
                  </a:schemeClr>
                </a:solidFill>
              </a:rPr>
              <a:t>Израилийн ард түмэн Хореб ууланд (Синай уул) хүрч ирэв. ЭЗЭН Бурханы алдар Синай Монт (Хориб уул) дээр дүүрэн байв.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mn" altLang="ko-KR" sz="2800">
                <a:solidFill>
                  <a:schemeClr val="tx1">
                    <a:lumMod val="65000"/>
                    <a:lumOff val="35000"/>
                  </a:schemeClr>
                </a:solidFill>
              </a:rPr>
              <a:t>Бурхан Мосед "Уулан дээр над дээр ир" гэж хэлэв. Мосе Бурханы уулан дээр гарав.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mn" altLang="ko-KR" sz="2800">
                <a:solidFill>
                  <a:schemeClr val="tx1">
                    <a:lumMod val="65000"/>
                    <a:lumOff val="35000"/>
                  </a:schemeClr>
                </a:solidFill>
              </a:rPr>
              <a:t>Нэгэн өдөр Бурхан түүнийг шатаж буй бутны дотор дуудаж, түүнд хэлэв. "Өөрийн ард түмэн израильчуудыг Египетээс аврахын тулд би чамайг Фараон уруу илгээж байна."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mn" altLang="ko-KR" sz="2800">
                <a:solidFill>
                  <a:schemeClr val="tx1">
                    <a:lumMod val="65000"/>
                    <a:lumOff val="35000"/>
                  </a:schemeClr>
                </a:solidFill>
              </a:rPr>
              <a:t>Эзэн Бурхан Хореб ууланд уулзав.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mn" altLang="ko-KR" sz="2800">
                <a:solidFill>
                  <a:schemeClr val="tx1">
                    <a:lumMod val="65000"/>
                    <a:lumOff val="35000"/>
                  </a:schemeClr>
                </a:solidFill>
              </a:rPr>
              <a:t>Бурхан Мосед чулуун хавтангуудыг өгсөн. Бурхан түүн дээр Израилийн ард түмэнд зориулан Арван зарлигийг сахих хууль, зарлигуудыг бичсэн.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mn" altLang="ko-KR" sz="2600">
                <a:solidFill>
                  <a:schemeClr val="tx1">
                    <a:lumMod val="65000"/>
                    <a:lumOff val="35000"/>
                  </a:schemeClr>
                </a:solidFill>
              </a:rPr>
              <a:t>"Эзэн минь, бидэнд хууль өгсөнд баярлалаа."</a:t>
            </a:r>
          </a:p>
          <a:p>
            <a:r xmlns:a="http://schemas.openxmlformats.org/drawingml/2006/main">
              <a:rPr lang="mn" altLang="ko-KR" sz="2600">
                <a:solidFill>
                  <a:schemeClr val="tx1">
                    <a:lumMod val="65000"/>
                    <a:lumOff val="35000"/>
                  </a:schemeClr>
                </a:solidFill>
              </a:rPr>
              <a:t>Мосе “Би энэ нандин арван зарлигийг хүргэж, заана” гэж бодов.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mn" altLang="ko-KR" sz="3200">
                <a:solidFill>
                  <a:schemeClr val="tx1">
                    <a:lumMod val="65000"/>
                    <a:lumOff val="35000"/>
                  </a:schemeClr>
                </a:solidFill>
              </a:rPr>
              <a:t>Арван зарлиг бол Бурханы бидний амьдралд зориулан өгсөн үнэт дүрэм юм.</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Бид Бурханы хуулиудыг дагавал Бурхан бидний амьдралд сэтгэл хангалуун байх болно.</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n" altLang="ko-KR" sz="3600">
                <a:solidFill>
                  <a:srgbClr val="C00000"/>
                </a:solidFill>
              </a:rPr>
              <a:t>Бурхан</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Бурхан бидэнд хууль, арван зарлигийг өгсөн.</a:t>
            </a:r>
          </a:p>
          <a:p>
            <a:endParaRPr lang="en-US" altLang="ko-KR" sz="3600">
              <a:solidFill>
                <a:schemeClr val="tx1">
                  <a:lumMod val="65000"/>
                  <a:lumOff val="35000"/>
                </a:schemeClr>
              </a:solidFill>
            </a:endParaRPr>
          </a:p>
          <a:p>
            <a:r xmlns:a="http://schemas.openxmlformats.org/drawingml/2006/main">
              <a:rPr lang="mn" altLang="ko-KR" sz="3600">
                <a:solidFill>
                  <a:schemeClr val="tx1">
                    <a:lumMod val="65000"/>
                    <a:lumOff val="35000"/>
                  </a:schemeClr>
                </a:solidFill>
              </a:rPr>
              <a:t>Эдгээр хууль, зарлигуудаар дамжуулан Бурхан Өөрийгөө бидэнд мэдүүлсэн.</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n" altLang="ko-KR" sz="3200">
                <a:solidFill>
                  <a:schemeClr val="tx1">
                    <a:lumMod val="65000"/>
                    <a:lumOff val="35000"/>
                  </a:schemeClr>
                </a:solidFill>
              </a:rPr>
              <a:t>Бурхан арван зарлигийг хаана бичсэн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Модон таблет</a:t>
            </a:r>
            <a:r xmlns:a="http://schemas.openxmlformats.org/drawingml/2006/main">
              <a:rPr lang="mn"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Шавар</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таблет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Цаас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Чулуун таблет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mn" altLang="en-US" sz="2800">
                <a:solidFill>
                  <a:srgbClr val="FF0000"/>
                </a:solidFill>
              </a:rPr>
              <a:t>④ </a:t>
            </a:r>
            <a:r xmlns:a="http://schemas.openxmlformats.org/drawingml/2006/main">
              <a:rPr lang="mn" altLang="ko-KR" sz="2800">
                <a:solidFill>
                  <a:srgbClr val="FF0000"/>
                </a:solidFill>
              </a:rPr>
              <a:t>Чулуун таблет</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Мосе тэнд дөчин өдөр, дөчин шөнө ЭЗЭНтэй хамт байж, юу ч идээгүй</a:t>
            </a:r>
          </a:p>
          <a:p>
            <a:r xmlns:a="http://schemas.openxmlformats.org/drawingml/2006/main">
              <a:rPr lang="mn" altLang="ko-KR" sz="3600">
                <a:solidFill>
                  <a:schemeClr val="tx1">
                    <a:lumMod val="65000"/>
                    <a:lumOff val="35000"/>
                  </a:schemeClr>
                </a:solidFill>
              </a:rPr>
              <a:t>талх эсвэл ундны ус. Тэгээд тэр хавтангууд дээр гэрээний үгс буюу Арван зарлигийг бичив.</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 нь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№22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400"/>
              <a:t>Алтан тугал</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bg1">
                    <a:lumMod val="50000"/>
                  </a:schemeClr>
                </a:solidFill>
              </a:rPr>
              <a:t>Тэр тэдний өгсөн зүйлийг авч, дүрсээр нь шүтээн болгожээ</a:t>
            </a:r>
          </a:p>
          <a:p>
            <a:r xmlns:a="http://schemas.openxmlformats.org/drawingml/2006/main">
              <a:rPr lang="mn" altLang="ko-KR" sz="3600">
                <a:solidFill>
                  <a:schemeClr val="bg1">
                    <a:lumMod val="50000"/>
                  </a:schemeClr>
                </a:solidFill>
              </a:rPr>
              <a:t>тугал, түүнийг багажаар загварчлах. Тэгэхэд тэд —Израиль аа, чамайг Египетээс гаргасан бурхад чинь чиний бурхад мөн гэв.</a:t>
            </a:r>
          </a:p>
          <a:p>
            <a:r xmlns:a="http://schemas.openxmlformats.org/drawingml/2006/main">
              <a:rPr lang="mn"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Мосе Уулнаас бууж ирээгүй байхад тэд эвгүй санагдав. "Мосегийн оронд бидний бурхан биднийг удирдах хэрэгтэй."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mn" altLang="ko-KR" sz="2600">
                <a:solidFill>
                  <a:schemeClr val="tx1">
                    <a:lumMod val="65000"/>
                    <a:lumOff val="35000"/>
                  </a:schemeClr>
                </a:solidFill>
              </a:rPr>
              <a:t>Мосе бурхнаас өөрт нь өгсөн таягийг барьж байсан израильчуудыг аврахаар Египетэд буцаж ирэв.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Ингээд алтан тугал хийж, өөрсдийг нь дагуулах бурхан мэт тахиж мөргөв.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Арван зарлигийг дагуулан ирж байсан Мосе маш их уурлав.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тэдний эсрэг маш их уурлав. "Би тэднийг устгах болно. Дараа нь би та нарыг агуу үндэстэн болгоно."</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600">
                <a:solidFill>
                  <a:schemeClr val="tx1">
                    <a:lumMod val="65000"/>
                    <a:lumOff val="35000"/>
                  </a:schemeClr>
                </a:solidFill>
              </a:rPr>
              <a:t>Гэвч Мосе тэднийг нухацтай өршөөхийг Бурханд залбирсан. Бурхан Мосегийн залбирлыг сонсож, тэднийг уучилсан.</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a:t>
            </a:r>
            <a:r xmlns:a="http://schemas.openxmlformats.org/drawingml/2006/main">
              <a:rPr lang="mn" altLang="en-US" sz="4000">
                <a:solidFill>
                  <a:srgbClr val="FF0000"/>
                </a:solidFill>
              </a:rPr>
              <a:t> </a:t>
            </a:r>
            <a:r xmlns:a="http://schemas.openxmlformats.org/drawingml/2006/main">
              <a:rPr lang="mn" altLang="ko-KR" sz="4000">
                <a:solidFill>
                  <a:srgbClr val="FF0000"/>
                </a:solidFill>
              </a:rPr>
              <a:t>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solidFill>
                  <a:schemeClr val="tx1">
                    <a:lumMod val="65000"/>
                    <a:lumOff val="35000"/>
                  </a:schemeClr>
                </a:solidFill>
              </a:rPr>
              <a:t>Бурханы хамгийн үзэн яддаг зүйл бол Түүний оронд өөр бурхдыг шүтэх явдал юм.</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Та ямар ч үнээр хамаагүй өөртөө шүтээн бүтээх ёсгүй.</a:t>
            </a:r>
          </a:p>
          <a:p>
            <a:pPr xmlns:a="http://schemas.openxmlformats.org/drawingml/2006/main" algn="ctr"/>
            <a:r xmlns:a="http://schemas.openxmlformats.org/drawingml/2006/main">
              <a:rPr lang="mn" altLang="ko-KR" sz="3600">
                <a:solidFill>
                  <a:schemeClr val="tx1">
                    <a:lumMod val="65000"/>
                    <a:lumOff val="35000"/>
                  </a:schemeClr>
                </a:solidFill>
              </a:rPr>
              <a:t>Юу ч тохиолдсон чи тэдэнд мөргөж, мөргөж болохгүй.</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solidFill>
                  <a:srgbClr val="FF0000"/>
                </a:solidFill>
              </a:rPr>
              <a:t>Бурхан?</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Түүний оронд шүтээн шүтэхийг хамгийн их үзэн яддаг.</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Израильчууд нүгэл үйлдэхийн тулд ямар шүтээн хийсэн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Алтан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Бүргэд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Алтан тугал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Мөнгөн тугал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Мөнгө</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Бүргэд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② </a:t>
            </a:r>
            <a:r xmlns:a="http://schemas.openxmlformats.org/drawingml/2006/main">
              <a:rPr lang="mn" altLang="ko-KR" sz="2800">
                <a:solidFill>
                  <a:srgbClr val="FF0000"/>
                </a:solidFill>
              </a:rPr>
              <a:t>Алтан тугал</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bg1">
                    <a:lumMod val="50000"/>
                  </a:schemeClr>
                </a:solidFill>
              </a:rPr>
              <a:t>Тэр тэдний өгсөн зүйлийг авч, дүрсээр нь шүтээн болгожээ</a:t>
            </a:r>
          </a:p>
          <a:p>
            <a:r xmlns:a="http://schemas.openxmlformats.org/drawingml/2006/main">
              <a:rPr lang="mn" altLang="ko-KR" sz="3600">
                <a:solidFill>
                  <a:schemeClr val="bg1">
                    <a:lumMod val="50000"/>
                  </a:schemeClr>
                </a:solidFill>
              </a:rPr>
              <a:t>тугал, түүнийг багажаар загварчлах. Тэгэхэд тэд —Израиль аа, чамайг Египетээс гаргасан бурхад чинь чиний бурхад мөн гэв.</a:t>
            </a:r>
          </a:p>
          <a:p>
            <a:r xmlns:a="http://schemas.openxmlformats.org/drawingml/2006/main">
              <a:rPr lang="mn"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Египетээс гарсан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 23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400"/>
              <a:t>Цөл дэх Бурханы өргөө (Асар).</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bg1">
                    <a:lumMod val="50000"/>
                  </a:schemeClr>
                </a:solidFill>
              </a:rPr>
              <a:t>Гэрчлэлийн майхан буюу асрыг босгосон өдөр үүл түүнийг бүрхэв. Оройноос өглөө болтол асрын дээрх үүл гал мэт харагдав.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Тоонууд</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mn" altLang="ko-KR" sz="3200">
                <a:solidFill>
                  <a:schemeClr val="tx1">
                    <a:lumMod val="65000"/>
                    <a:lumOff val="35000"/>
                  </a:schemeClr>
                </a:solidFill>
              </a:rPr>
              <a:t>Бурхан Мосег 80 настай байхад нь израильчуудын удирдагч гэж дуудсан.</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Бурханы төлөвлөгөө биднийхээс өөр боловч Түүний төлөвлөгөө үргэлж төгс байдаг.</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Бид Бурханы төлөвлөгөө төгс гэдэгт итгэх ёстой бөгөөд бид Түүнээс найдах ёстой.</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Мосед майхныг Бурханы өргөө болго гэж хэлсэн.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майхны тухай бүгдийг - түүний хэлбэр, түүнд бэлтгэх ёстой бүх зүйлийг хэлсэн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Мөн Бурхан тэдэнд майхан дахь Бурханыг шүтэн мөргөхдөө нийтлэл бүрийг хэрхэн ашиглахыг тэдэнд мэдүүлсэн.</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Мосе болон Израилийн ард түмэн Бурханы зааврын дагуу майхныг Бурханы өргөө болгосон.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600">
                <a:solidFill>
                  <a:schemeClr val="tx1">
                    <a:lumMod val="65000"/>
                    <a:lumOff val="35000"/>
                  </a:schemeClr>
                </a:solidFill>
              </a:rPr>
              <a:t>Асрыг босгох өдөр Бурханы алдрыг харуулсан үүл түүнийг бүрхэв. Майхан нь Бурхан израильчуудтай хамт байсны тэмдэг байв.</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600">
                <a:solidFill>
                  <a:schemeClr val="tx1">
                    <a:lumMod val="65000"/>
                    <a:lumOff val="35000"/>
                  </a:schemeClr>
                </a:solidFill>
              </a:rPr>
              <a:t>Бурхан израильчуудад асрыг Бурханы өргөө болгохыг зөвшөөрч, тэднийг асрын төв болгон амьдруулсан.</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n" altLang="ko-KR" sz="3600">
                <a:solidFill>
                  <a:schemeClr val="tx1">
                    <a:lumMod val="65000"/>
                    <a:lumOff val="35000"/>
                  </a:schemeClr>
                </a:solidFill>
              </a:rPr>
              <a:t>Бид оюун ухаан, амьдралынхаа төв болох Бурхантай хамт амьдрах ёстой.</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solidFill>
                  <a:srgbClr val="FF0000"/>
                </a:solidFill>
              </a:rPr>
              <a:t>Бурхан?</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бидэнтэй хамт амьдарч, бидэнтэй хамт алхаж, биднийг удирдаж, бидэнтэй ярьдаг.</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Израильчуудад Бурхан юу хийхийг зөвшөөрсөн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Алтан тугал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Арван зарлиг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Ордон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Майхан - Бурханы өргөө</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④ </a:t>
            </a:r>
            <a:r xmlns:a="http://schemas.openxmlformats.org/drawingml/2006/main">
              <a:rPr lang="mn" altLang="ko-KR" sz="2800">
                <a:solidFill>
                  <a:srgbClr val="FF0000"/>
                </a:solidFill>
              </a:rPr>
              <a:t>Майхан - Бурханы өргөө</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bg1">
                    <a:lumMod val="50000"/>
                  </a:schemeClr>
                </a:solidFill>
              </a:rPr>
              <a:t>Гэрчлэлийн майхан буюу асрыг босгосон өдөр үүл түүнийг бүрхэв. Оройноос өглөө болтол асрын дээрх үүл гал мэт харагдав.</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Тоонууд</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b="1">
                <a:solidFill>
                  <a:schemeClr val="tx1">
                    <a:lumMod val="50000"/>
                    <a:lumOff val="50000"/>
                  </a:schemeClr>
                </a:solidFill>
              </a:rPr>
              <a:t>№ 24</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The</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үг</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-ийн</a:t>
            </a:r>
            <a:r xmlns:a="http://schemas.openxmlformats.org/drawingml/2006/main">
              <a:rPr lang="mn" altLang="en-US" b="1">
                <a:solidFill>
                  <a:schemeClr val="tx1">
                    <a:lumMod val="50000"/>
                    <a:lumOff val="50000"/>
                  </a:schemeClr>
                </a:solidFill>
              </a:rPr>
              <a:t> </a:t>
            </a:r>
            <a:r xmlns:a="http://schemas.openxmlformats.org/drawingml/2006/main">
              <a:rPr lang="mn" altLang="ko-KR" b="1">
                <a:solidFill>
                  <a:schemeClr val="tx1">
                    <a:lumMod val="50000"/>
                    <a:lumOff val="50000"/>
                  </a:schemeClr>
                </a:solidFill>
              </a:rPr>
              <a:t>Бурхан</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400"/>
              <a:t>Нурсан Иерихо</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n" altLang="ko-KR" sz="3200"/>
              <a:t>Бурхан уу?</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n" altLang="ko-KR" sz="3600">
                <a:solidFill>
                  <a:schemeClr val="tx1">
                    <a:lumMod val="65000"/>
                    <a:lumOff val="35000"/>
                  </a:schemeClr>
                </a:solidFill>
              </a:rPr>
              <a:t>Бурхан биднийг Өөрийн төгс төлөвлөгөөгөөр удирддаг. Бурханы төлөвлөгөөнд алдаа байхгүй.</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Долоо дахь удаагаа тахилч нар бүрээ дуугарах үед Иошуа ард түмэнд "Хашгир! Учир нь ЭЗЭН та нарт хотыг өгсөн!</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Жошуа</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Израильчууд амласан нутаг руугаа орохыг хүссэн. Гэвч том цайз байсан Иерихо тэдний замыг хаажээ.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Бурхан тэдний удирдагч байсан Иошуад Иерихог хэрхэн устгахыг хэлэв.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Израилийн ард түмэн Бурханы зааврын дагуу долоо хоногийн турш Иерихогийн хэрмийг тойрон алхав.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Тэд зургаан өдрийн турш хэрмийн эргэн тойронд өдөр бүр нэг удаа явахад Иерихо нэг инч ч хөдөлсөнгүй.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Долоо дахь өдөр нь тэд долоон удаа тойрон эргэв. Долоо дахь удаагаа тэд чанга хашгирахад хана нурсан.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solidFill>
                  <a:schemeClr val="tx1">
                    <a:lumMod val="65000"/>
                    <a:lumOff val="35000"/>
                  </a:schemeClr>
                </a:solidFill>
              </a:rPr>
              <a:t>Израильчууд Иерихог өөрсдийн хүчээр устгаж чадаагүй. Гэвч Бурхан тэдний төлөө Өөрийн хүчээр Иерихог устгасан.</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Израильчууд Бурханд дуулгавартай байснаараа ялалт байгуулсан.</a:t>
            </a:r>
          </a:p>
          <a:p>
            <a:pPr xmlns:a="http://schemas.openxmlformats.org/drawingml/2006/main" algn="ctr"/>
            <a:r xmlns:a="http://schemas.openxmlformats.org/drawingml/2006/main">
              <a:rPr lang="mn" altLang="ko-KR" sz="3200">
                <a:solidFill>
                  <a:schemeClr val="tx1">
                    <a:lumMod val="65000"/>
                    <a:lumOff val="35000"/>
                  </a:schemeClr>
                </a:solidFill>
              </a:rPr>
              <a:t>Бурханд дуулгавартай байж амьдралаа амьдарцгаая.</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n" altLang="ko-KR" sz="3200">
                <a:solidFill>
                  <a:schemeClr val="tx1">
                    <a:lumMod val="65000"/>
                    <a:lumOff val="35000"/>
                  </a:schemeClr>
                </a:solidFill>
              </a:rPr>
              <a:t>Биднийг ялсан Бурханд талархъя!</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3200"/>
              <a:t>Бурхан?</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rgbClr val="C00000"/>
                </a:solidFill>
              </a:rPr>
              <a:t>Бурхан минь..</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Бурхан Өөрийн агуу хүчээр дамжуулан ард түмэндээ ялалтыг өгдөг.</a:t>
            </a:r>
          </a:p>
          <a:p>
            <a:endParaRPr lang="en-US" altLang="ko-KR" sz="3600">
              <a:solidFill>
                <a:schemeClr val="tx1">
                  <a:lumMod val="65000"/>
                  <a:lumOff val="35000"/>
                </a:schemeClr>
              </a:solidFill>
            </a:endParaRPr>
          </a:p>
          <a:p>
            <a:r xmlns:a="http://schemas.openxmlformats.org/drawingml/2006/main">
              <a:rPr lang="mn" altLang="ko-KR" sz="3600">
                <a:solidFill>
                  <a:schemeClr val="tx1">
                    <a:lumMod val="65000"/>
                    <a:lumOff val="35000"/>
                  </a:schemeClr>
                </a:solidFill>
              </a:rPr>
              <a:t>Тэр бол Ялалтын Бурхан!</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Иерихог устгахыг Бурхан Иошуад юу гэж тушаасан бэ?</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Иерихо руу долоо хоногийн турш чулуу шид.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Иерихогийн төлөө долоон өдрийн турш залбир.</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Иерихогийн төлөө долоон өдрийн турш магтан дуул.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2800">
                <a:solidFill>
                  <a:schemeClr val="tx1">
                    <a:lumMod val="65000"/>
                    <a:lumOff val="35000"/>
                  </a:schemeClr>
                </a:solidFill>
              </a:rPr>
              <a:t>④ Иерихогийн хэрмийг долоо хоног ба цагт 3-р сар</a:t>
            </a:r>
          </a:p>
          <a:p>
            <a:r xmlns:a="http://schemas.openxmlformats.org/drawingml/2006/main">
              <a:rPr lang="mn" altLang="ko-KR" sz="2800">
                <a:solidFill>
                  <a:schemeClr val="tx1">
                    <a:lumMod val="65000"/>
                    <a:lumOff val="35000"/>
                  </a:schemeClr>
                </a:solidFill>
              </a:rPr>
              <a:t>сүүлчийн өдөр чангаар хашгирав.</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en-US" sz="2800">
                <a:solidFill>
                  <a:srgbClr val="FF0000"/>
                </a:solidFill>
              </a:rPr>
              <a:t>④ </a:t>
            </a:r>
            <a:r xmlns:a="http://schemas.openxmlformats.org/drawingml/2006/main">
              <a:rPr lang="mn" altLang="ko-KR" sz="2800">
                <a:solidFill>
                  <a:srgbClr val="FF0000"/>
                </a:solidFill>
              </a:rPr>
              <a:t>Иерихогийн хэрмийг долоо хоног ба цагт 3-р сар</a:t>
            </a:r>
          </a:p>
          <a:p>
            <a:r xmlns:a="http://schemas.openxmlformats.org/drawingml/2006/main">
              <a:rPr lang="mn" altLang="ko-KR" sz="2800">
                <a:solidFill>
                  <a:srgbClr val="FF0000"/>
                </a:solidFill>
              </a:rPr>
              <a:t>сүүлчийн өдөр чангаар хашгирав.</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n" altLang="ko-KR" sz="4000">
                <a:solidFill>
                  <a:srgbClr val="FF0000"/>
                </a:solidFill>
              </a:rPr>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n" altLang="ko-KR" sz="3600">
                <a:solidFill>
                  <a:schemeClr val="tx1">
                    <a:lumMod val="65000"/>
                    <a:lumOff val="35000"/>
                  </a:schemeClr>
                </a:solidFill>
              </a:rPr>
              <a:t>Долоо дахь удаагаа тахилч нар бүрээ дуугарах үед Иошуа ард түмэнд "Хашгир! Учир нь ЭЗЭН та нарт хотыг өгсөн!</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n" altLang="ko-KR" sz="2800">
                <a:solidFill>
                  <a:schemeClr val="tx1">
                    <a:lumMod val="65000"/>
                    <a:lumOff val="35000"/>
                  </a:schemeClr>
                </a:solidFill>
              </a:rPr>
              <a:t>Жошуа</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